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37"/>
  </p:notesMasterIdLst>
  <p:handoutMasterIdLst>
    <p:handoutMasterId r:id="rId38"/>
  </p:handoutMasterIdLst>
  <p:sldIdLst>
    <p:sldId id="256" r:id="rId2"/>
    <p:sldId id="257" r:id="rId3"/>
    <p:sldId id="265" r:id="rId4"/>
    <p:sldId id="258" r:id="rId5"/>
    <p:sldId id="259" r:id="rId6"/>
    <p:sldId id="268" r:id="rId7"/>
    <p:sldId id="270" r:id="rId8"/>
    <p:sldId id="282" r:id="rId9"/>
    <p:sldId id="269" r:id="rId10"/>
    <p:sldId id="281" r:id="rId11"/>
    <p:sldId id="276" r:id="rId12"/>
    <p:sldId id="266" r:id="rId13"/>
    <p:sldId id="275" r:id="rId14"/>
    <p:sldId id="279" r:id="rId15"/>
    <p:sldId id="277" r:id="rId16"/>
    <p:sldId id="273" r:id="rId17"/>
    <p:sldId id="283" r:id="rId18"/>
    <p:sldId id="271" r:id="rId19"/>
    <p:sldId id="284" r:id="rId20"/>
    <p:sldId id="272" r:id="rId21"/>
    <p:sldId id="285" r:id="rId22"/>
    <p:sldId id="267" r:id="rId23"/>
    <p:sldId id="278" r:id="rId24"/>
    <p:sldId id="287" r:id="rId25"/>
    <p:sldId id="293" r:id="rId26"/>
    <p:sldId id="294" r:id="rId27"/>
    <p:sldId id="295" r:id="rId28"/>
    <p:sldId id="286" r:id="rId29"/>
    <p:sldId id="288" r:id="rId30"/>
    <p:sldId id="289" r:id="rId31"/>
    <p:sldId id="291" r:id="rId32"/>
    <p:sldId id="292" r:id="rId33"/>
    <p:sldId id="290" r:id="rId34"/>
    <p:sldId id="274" r:id="rId35"/>
    <p:sldId id="296" r:id="rId3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410" autoAdjust="0"/>
  </p:normalViewPr>
  <p:slideViewPr>
    <p:cSldViewPr snapToGrid="0">
      <p:cViewPr varScale="1">
        <p:scale>
          <a:sx n="89" d="100"/>
          <a:sy n="89" d="100"/>
        </p:scale>
        <p:origin x="143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467468336"/>
        <c:axId val="213409192"/>
      </c:scatterChart>
      <c:valAx>
        <c:axId val="4674683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213409192"/>
        <c:crosses val="autoZero"/>
        <c:crossBetween val="midCat"/>
      </c:valAx>
      <c:valAx>
        <c:axId val="213409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4674683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11/12/2014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11/12/2014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29</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10331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2141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16</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85757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5804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18</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0748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11/12/2014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11/12/2014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11/12/2014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11/12/2014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11/12/2014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11/12/2014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11/12/2014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11/12/2014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11/12/2014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11/12/2014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31.jpeg"/><Relationship Id="rId3" Type="http://schemas.openxmlformats.org/officeDocument/2006/relationships/image" Target="../media/image35.jpe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image" Target="../media/image34.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42.jpeg"/><Relationship Id="rId5" Type="http://schemas.openxmlformats.org/officeDocument/2006/relationships/image" Target="../media/image37.jpe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6.jpeg"/><Relationship Id="rId9" Type="http://schemas.openxmlformats.org/officeDocument/2006/relationships/image" Target="../media/image40.jpeg"/><Relationship Id="rId1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3.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26.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image" Target="../media/image86.tiff"/><Relationship Id="rId1" Type="http://schemas.openxmlformats.org/officeDocument/2006/relationships/slideLayout" Target="../slideLayouts/slideLayout2.xml"/><Relationship Id="rId6" Type="http://schemas.openxmlformats.org/officeDocument/2006/relationships/image" Target="../media/image90.tiff"/><Relationship Id="rId5" Type="http://schemas.openxmlformats.org/officeDocument/2006/relationships/image" Target="../media/image89.tiff"/><Relationship Id="rId4" Type="http://schemas.openxmlformats.org/officeDocument/2006/relationships/image" Target="../media/image88.tiff"/></Relationships>
</file>

<file path=ppt/slides/_rels/slide31.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tiff"/><Relationship Id="rId1" Type="http://schemas.openxmlformats.org/officeDocument/2006/relationships/slideLayout" Target="../slideLayouts/slideLayout2.xml"/><Relationship Id="rId6" Type="http://schemas.openxmlformats.org/officeDocument/2006/relationships/image" Target="../media/image95.tiff"/><Relationship Id="rId5" Type="http://schemas.openxmlformats.org/officeDocument/2006/relationships/image" Target="../media/image94.tiff"/><Relationship Id="rId4" Type="http://schemas.openxmlformats.org/officeDocument/2006/relationships/image" Target="../media/image93.tiff"/></Relationships>
</file>

<file path=ppt/slides/_rels/slide32.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image" Target="../media/image96.tiff"/><Relationship Id="rId1" Type="http://schemas.openxmlformats.org/officeDocument/2006/relationships/slideLayout" Target="../slideLayouts/slideLayout2.xml"/><Relationship Id="rId6" Type="http://schemas.openxmlformats.org/officeDocument/2006/relationships/image" Target="../media/image100.tiff"/><Relationship Id="rId5" Type="http://schemas.openxmlformats.org/officeDocument/2006/relationships/image" Target="../media/image99.tiff"/><Relationship Id="rId4" Type="http://schemas.openxmlformats.org/officeDocument/2006/relationships/image" Target="../media/image9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13.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image" Target="../media/image15.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jpeg"/><Relationship Id="rId5" Type="http://schemas.openxmlformats.org/officeDocument/2006/relationships/image" Target="../media/image18.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12.jpeg"/><Relationship Id="rId4" Type="http://schemas.openxmlformats.org/officeDocument/2006/relationships/image" Target="../media/image17.jpeg"/><Relationship Id="rId9" Type="http://schemas.openxmlformats.org/officeDocument/2006/relationships/image" Target="../media/image21.jpeg"/><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57892" cy="1957892"/>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892" y="9860"/>
            <a:ext cx="1957893" cy="1957893"/>
          </a:xfrm>
          <a:prstGeom prst="rect">
            <a:avLst/>
          </a:prstGeom>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784" y="9860"/>
            <a:ext cx="1957893" cy="1957893"/>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3677" y="0"/>
            <a:ext cx="1957892" cy="1957892"/>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1569" y="0"/>
            <a:ext cx="1967753" cy="1967753"/>
          </a:xfrm>
          <a:prstGeom prst="rect">
            <a:avLst/>
          </a:prstGeom>
        </p:spPr>
      </p:pic>
      <p:pic>
        <p:nvPicPr>
          <p:cNvPr id="10" name="Imagem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322" y="9860"/>
            <a:ext cx="1957893" cy="1957893"/>
          </a:xfrm>
          <a:prstGeom prst="rect">
            <a:avLst/>
          </a:prstGeom>
        </p:spPr>
      </p:pic>
      <p:pic>
        <p:nvPicPr>
          <p:cNvPr id="11" name="Imagem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162288"/>
            <a:ext cx="1957892" cy="1957892"/>
          </a:xfrm>
          <a:prstGeom prst="rect">
            <a:avLst/>
          </a:prstGeom>
        </p:spPr>
      </p:pic>
      <p:pic>
        <p:nvPicPr>
          <p:cNvPr id="12" name="Imagem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892" y="2150634"/>
            <a:ext cx="1969546" cy="1969546"/>
          </a:xfrm>
          <a:prstGeom prst="rect">
            <a:avLst/>
          </a:prstGeom>
        </p:spPr>
      </p:pic>
      <p:pic>
        <p:nvPicPr>
          <p:cNvPr id="13" name="Imagem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27438" y="2150634"/>
            <a:ext cx="1969546" cy="1969546"/>
          </a:xfrm>
          <a:prstGeom prst="rect">
            <a:avLst/>
          </a:prstGeom>
        </p:spPr>
      </p:pic>
      <p:pic>
        <p:nvPicPr>
          <p:cNvPr id="14" name="Imagem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6983" y="2150634"/>
            <a:ext cx="1969546" cy="1969546"/>
          </a:xfrm>
          <a:prstGeom prst="rect">
            <a:avLst/>
          </a:prstGeom>
        </p:spPr>
      </p:pic>
      <p:pic>
        <p:nvPicPr>
          <p:cNvPr id="15" name="Imagem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6529" y="2150634"/>
            <a:ext cx="1957892" cy="1957892"/>
          </a:xfrm>
          <a:prstGeom prst="rect">
            <a:avLst/>
          </a:prstGeom>
        </p:spPr>
      </p:pic>
      <p:pic>
        <p:nvPicPr>
          <p:cNvPr id="16" name="Imagem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36074" y="2150634"/>
            <a:ext cx="1948031" cy="1948031"/>
          </a:xfrm>
          <a:prstGeom prst="rect">
            <a:avLst/>
          </a:prstGeom>
        </p:spPr>
      </p:pic>
      <p:pic>
        <p:nvPicPr>
          <p:cNvPr id="17" name="Imagem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4324576"/>
            <a:ext cx="1957892" cy="1957892"/>
          </a:xfrm>
          <a:prstGeom prst="rect">
            <a:avLst/>
          </a:prstGeom>
        </p:spPr>
      </p:pic>
      <p:pic>
        <p:nvPicPr>
          <p:cNvPr id="18" name="Imagem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68650" y="4324576"/>
            <a:ext cx="1958788" cy="1958788"/>
          </a:xfrm>
          <a:prstGeom prst="rect">
            <a:avLst/>
          </a:prstGeom>
        </p:spPr>
      </p:pic>
      <p:pic>
        <p:nvPicPr>
          <p:cNvPr id="19" name="Imagem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38196" y="4324576"/>
            <a:ext cx="1980304" cy="1980304"/>
          </a:xfrm>
          <a:prstGeom prst="rect">
            <a:avLst/>
          </a:prstGeom>
        </p:spPr>
      </p:pic>
      <p:pic>
        <p:nvPicPr>
          <p:cNvPr id="20" name="Imagem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40016" y="4323680"/>
            <a:ext cx="1958788" cy="1958788"/>
          </a:xfrm>
          <a:prstGeom prst="rect">
            <a:avLst/>
          </a:prstGeom>
        </p:spPr>
      </p:pic>
      <p:pic>
        <p:nvPicPr>
          <p:cNvPr id="21" name="Imagem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98804" y="4323680"/>
            <a:ext cx="1969546" cy="1969546"/>
          </a:xfrm>
          <a:prstGeom prst="rect">
            <a:avLst/>
          </a:prstGeom>
        </p:spPr>
      </p:pic>
    </p:spTree>
    <p:extLst>
      <p:ext uri="{BB962C8B-B14F-4D97-AF65-F5344CB8AC3E}">
        <p14:creationId xmlns:p14="http://schemas.microsoft.com/office/powerpoint/2010/main" val="947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forward central difference</a:t>
            </a:r>
          </a:p>
          <a:p>
            <a:r>
              <a:rPr lang="en-US" sz="2600" dirty="0" smtClean="0"/>
              <a:t>Gauss backward central difference</a:t>
            </a:r>
          </a:p>
          <a:p>
            <a:r>
              <a:rPr lang="en-US" sz="2600" dirty="0" err="1" smtClean="0"/>
              <a:t>Stirling</a:t>
            </a:r>
            <a:endParaRPr lang="en-US" sz="2600" dirty="0" smtClean="0"/>
          </a:p>
          <a:p>
            <a:r>
              <a:rPr lang="en-US" sz="2600" dirty="0" smtClean="0"/>
              <a:t>Lagrange</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Intensidade corresponde a cada observação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13766" y="2148279"/>
            <a:ext cx="3895726" cy="3895726"/>
          </a:xfr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92" y="2148279"/>
            <a:ext cx="7602230" cy="3895726"/>
          </a:xfrm>
          <a:prstGeom prst="rect">
            <a:avLst/>
          </a:prstGeo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225278" y="167792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225278" y="1677929"/>
                <a:ext cx="6583680" cy="3430426"/>
              </a:xfrm>
              <a:prstGeom prst="rect">
                <a:avLst/>
              </a:prstGeom>
              <a:blipFill rotWithShape="0">
                <a:blip r:embed="rId3"/>
                <a:stretch>
                  <a:fillRect l="-741" t="-888"/>
                </a:stretch>
              </a:blipFill>
            </p:spPr>
            <p:txBody>
              <a:bodyPr/>
              <a:lstStyle/>
              <a:p>
                <a:r>
                  <a:rPr lang="en-US">
                    <a:noFill/>
                  </a:rPr>
                  <a:t> </a:t>
                </a:r>
              </a:p>
            </p:txBody>
          </p:sp>
        </mc:Fallback>
      </mc:AlternateContent>
      <p:sp>
        <p:nvSpPr>
          <p:cNvPr id="6" name="Espaço Reservado para Conteúdo 5"/>
          <p:cNvSpPr>
            <a:spLocks noGrp="1"/>
          </p:cNvSpPr>
          <p:nvPr>
            <p:ph idx="1"/>
          </p:nvPr>
        </p:nvSpPr>
        <p:spPr/>
        <p:txBody>
          <a:bodyPr/>
          <a:lstStyle/>
          <a:p>
            <a:endParaRPr lang="en-US" dirty="0"/>
          </a:p>
        </p:txBody>
      </p:sp>
    </p:spTree>
    <p:extLst>
      <p:ext uri="{BB962C8B-B14F-4D97-AF65-F5344CB8AC3E}">
        <p14:creationId xmlns:p14="http://schemas.microsoft.com/office/powerpoint/2010/main" val="3533394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endParaRPr lang="en-US" dirty="0"/>
          </a:p>
        </p:txBody>
      </p:sp>
      <p:pic>
        <p:nvPicPr>
          <p:cNvPr id="4" name="l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79170" y="2260284"/>
            <a:ext cx="3882332" cy="3882332"/>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072" y="2260284"/>
            <a:ext cx="7576093" cy="3882332"/>
          </a:xfrm>
          <a:prstGeom prst="rect">
            <a:avLst/>
          </a:prstGeom>
        </p:spPr>
      </p:pic>
    </p:spTree>
    <p:extLst>
      <p:ext uri="{BB962C8B-B14F-4D97-AF65-F5344CB8AC3E}">
        <p14:creationId xmlns:p14="http://schemas.microsoft.com/office/powerpoint/2010/main" val="3683701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interpolar e h 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p:pic>
        <p:nvPicPr>
          <p:cNvPr id="7" name="Imagem 6"/>
          <p:cNvPicPr>
            <a:picLocks noChangeAspect="1"/>
          </p:cNvPicPr>
          <p:nvPr/>
        </p:nvPicPr>
        <p:blipFill>
          <a:blip r:embed="rId6">
            <a:lum bright="94000"/>
            <a:extLst>
              <a:ext uri="{28A0092B-C50C-407E-A947-70E740481C1C}">
                <a14:useLocalDpi xmlns:a14="http://schemas.microsoft.com/office/drawing/2010/main" val="0"/>
              </a:ext>
            </a:extLst>
          </a:blip>
          <a:stretch>
            <a:fillRect/>
          </a:stretch>
        </p:blipFill>
        <p:spPr>
          <a:xfrm>
            <a:off x="-221185" y="3991087"/>
            <a:ext cx="7755935" cy="2745545"/>
          </a:xfrm>
          <a:prstGeom prst="rect">
            <a:avLst/>
          </a:prstGeom>
          <a:ln>
            <a:noFill/>
          </a:ln>
          <a:effectLst>
            <a:glow>
              <a:schemeClr val="tx1">
                <a:alpha val="74000"/>
              </a:schemeClr>
            </a:glow>
            <a:reflection endPos="65000" dist="50800" dir="5400000" sy="-100000" algn="bl" rotWithShape="0"/>
          </a:effectLst>
        </p:spPr>
      </p:pic>
      <mc:AlternateContent xmlns:mc="http://schemas.openxmlformats.org/markup-compatibility/2006" xmlns:a14="http://schemas.microsoft.com/office/drawing/2010/main">
        <mc:Choice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6" name="Espaço Reservado para Conteúdo 5"/>
          <p:cNvSpPr>
            <a:spLocks noGrp="1"/>
          </p:cNvSpPr>
          <p:nvPr>
            <p:ph idx="1"/>
          </p:nvPr>
        </p:nvSpPr>
        <p:spPr/>
        <p:txBody>
          <a:bodyPr/>
          <a:lstStyle/>
          <a:p>
            <a:endParaRPr lang="en-US"/>
          </a:p>
        </p:txBody>
      </p:sp>
    </p:spTree>
    <p:extLst>
      <p:ext uri="{BB962C8B-B14F-4D97-AF65-F5344CB8AC3E}">
        <p14:creationId xmlns:p14="http://schemas.microsoft.com/office/powerpoint/2010/main" val="3666947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Forward</a:t>
            </a:r>
            <a:endParaRPr lang="en-US" dirty="0"/>
          </a:p>
        </p:txBody>
      </p:sp>
      <p:pic>
        <p:nvPicPr>
          <p:cNvPr id="4" name="g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55236" y="2047038"/>
            <a:ext cx="3848153" cy="3848153"/>
          </a:xfrm>
          <a:prstGeom prst="rect">
            <a:avLst/>
          </a:prstGeom>
        </p:spPr>
      </p:pic>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76" y="2047038"/>
            <a:ext cx="7509395" cy="3848153"/>
          </a:xfrm>
          <a:prstGeom prst="rect">
            <a:avLst/>
          </a:prstGeom>
        </p:spPr>
      </p:pic>
    </p:spTree>
    <p:extLst>
      <p:ext uri="{BB962C8B-B14F-4D97-AF65-F5344CB8AC3E}">
        <p14:creationId xmlns:p14="http://schemas.microsoft.com/office/powerpoint/2010/main" val="3692242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a:t>
            </a:r>
            <a:r>
              <a:rPr lang="pt-BR" sz="2600" dirty="0" smtClean="0"/>
              <a:t>limitação, </a:t>
            </a:r>
            <a:r>
              <a:rPr lang="pt-BR" sz="2600" dirty="0"/>
              <a:t>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xmlns="">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xmlns:a14="http://schemas.microsoft.com/office/drawing/2010/main">
        <mc:Choice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790594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Backward</a:t>
            </a:r>
            <a:endParaRPr lang="en-US" dirty="0"/>
          </a:p>
        </p:txBody>
      </p:sp>
      <p:pic>
        <p:nvPicPr>
          <p:cNvPr id="5" name="Espaço Reservado para Conteú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2863" y="1773936"/>
            <a:ext cx="7625339" cy="3907568"/>
          </a:xfrm>
        </p:spPr>
      </p:pic>
      <p:pic>
        <p:nvPicPr>
          <p:cNvPr id="4" name="g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30817" y="1773936"/>
            <a:ext cx="3907568" cy="3907568"/>
          </a:xfrm>
          <a:prstGeom prst="rect">
            <a:avLst/>
          </a:prstGeom>
        </p:spPr>
      </p:pic>
    </p:spTree>
    <p:extLst>
      <p:ext uri="{BB962C8B-B14F-4D97-AF65-F5344CB8AC3E}">
        <p14:creationId xmlns:p14="http://schemas.microsoft.com/office/powerpoint/2010/main" val="2354739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pic>
        <p:nvPicPr>
          <p:cNvPr id="7" name="Espaço Reservado para Conteúdo 6"/>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6111" y="3208961"/>
            <a:ext cx="6648501" cy="3406992"/>
          </a:xfrm>
        </p:spPr>
      </p:pic>
      <p:pic>
        <p:nvPicPr>
          <p:cNvPr id="6" name="s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90688" y="1773936"/>
            <a:ext cx="3867912" cy="3867912"/>
          </a:xfrm>
          <a:prstGeom prst="rect">
            <a:avLst/>
          </a:prstGeom>
        </p:spPr>
      </p:pic>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p>
        </p:txBody>
      </p:sp>
    </p:spTree>
    <p:extLst>
      <p:ext uri="{BB962C8B-B14F-4D97-AF65-F5344CB8AC3E}">
        <p14:creationId xmlns:p14="http://schemas.microsoft.com/office/powerpoint/2010/main" val="105698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a:t>
            </a:r>
            <a:r>
              <a:rPr lang="en-US" dirty="0" err="1"/>
              <a:t>I</a:t>
            </a:r>
            <a:r>
              <a:rPr lang="en-US" dirty="0" err="1" smtClean="0"/>
              <a:t>nterpolados</a:t>
            </a:r>
            <a:endParaRPr lang="en-US"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normAutofit fontScale="92500"/>
              </a:bodyPr>
              <a:lstStyle/>
              <a:p>
                <a:r>
                  <a:rPr lang="pt-BR" dirty="0" smtClean="0"/>
                  <a:t>Gauss </a:t>
                </a:r>
                <a:r>
                  <a:rPr lang="pt-BR" dirty="0" err="1" smtClean="0"/>
                  <a:t>Forward</a:t>
                </a:r>
                <a:r>
                  <a:rPr lang="pt-BR" dirty="0" smtClean="0"/>
                  <a:t>/</a:t>
                </a:r>
                <a:r>
                  <a:rPr lang="pt-BR" dirty="0" err="1" smtClean="0"/>
                  <a:t>Backward</a:t>
                </a:r>
                <a:r>
                  <a:rPr lang="pt-BR" dirty="0" smtClean="0"/>
                  <a:t> e por consequência </a:t>
                </a:r>
                <a:r>
                  <a:rPr lang="pt-BR" dirty="0" err="1" smtClean="0"/>
                  <a:t>Stirling</a:t>
                </a:r>
                <a:r>
                  <a:rPr lang="pt-BR" dirty="0" smtClean="0"/>
                  <a:t> apresentam os mesmos resultados – vamos nos referir então apenas a Gauss </a:t>
                </a:r>
                <a:r>
                  <a:rPr lang="pt-BR" dirty="0" err="1" smtClean="0"/>
                  <a:t>Forward</a:t>
                </a:r>
                <a:endParaRPr lang="pt-BR" dirty="0" smtClean="0"/>
              </a:p>
              <a:p>
                <a:r>
                  <a:rPr lang="pt-BR" dirty="0" smtClean="0"/>
                  <a:t>As interpolações polinomiais podem gerar pixels com valores negativos, nesses casos travamos as intensidades em 0.0</a:t>
                </a:r>
              </a:p>
              <a:p>
                <a:pPr lvl="1"/>
                <a:r>
                  <a:rPr lang="pt-BR" dirty="0" smtClean="0"/>
                  <a:t>Áreas pretas</a:t>
                </a:r>
              </a:p>
              <a:p>
                <a:r>
                  <a:rPr lang="pt-BR" dirty="0" smtClean="0"/>
                  <a:t>Note que as intensidades numa imagem HDR não são limitadas entre 0.0 e 1.0, logo suas diferenças também não são limitadas</a:t>
                </a:r>
              </a:p>
              <a:p>
                <a:endParaRPr lang="pt-BR" sz="2400" dirty="0" smtClean="0"/>
              </a:p>
              <a:p>
                <a:r>
                  <a:rPr lang="pt-BR" sz="2400" dirty="0" smtClean="0"/>
                  <a:t>Definimos </a:t>
                </a:r>
                <a:r>
                  <a:rPr lang="pt-BR" sz="2400" dirty="0"/>
                  <a:t>um critério simples de distancia entre imagens como:</a:t>
                </a:r>
              </a:p>
              <a:p>
                <a:pPr marL="457200" lvl="1" indent="0">
                  <a:buNone/>
                </a:pPr>
                <a:r>
                  <a:rPr lang="pt-BR" sz="2000" dirty="0" smtClean="0"/>
                  <a:t>		Distância(Im1</a:t>
                </a:r>
                <a:r>
                  <a:rPr lang="pt-BR" sz="2000" dirty="0"/>
                  <a:t>, Im2) = </a:t>
                </a:r>
                <a14:m>
                  <m:oMath xmlns:m="http://schemas.openxmlformats.org/officeDocument/2006/math">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𝑝</m:t>
                        </m:r>
                        <m:r>
                          <a:rPr lang="pt-BR" sz="2000" i="1">
                            <a:latin typeface="Cambria Math" panose="02040503050406030204" pitchFamily="18" charset="0"/>
                          </a:rPr>
                          <m:t>𝑖𝑥𝑒𝑙</m:t>
                        </m:r>
                      </m:sub>
                      <m:sup>
                        <m:r>
                          <a:rPr lang="en-US" sz="2000" i="1">
                            <a:latin typeface="Cambria Math" panose="02040503050406030204" pitchFamily="18" charset="0"/>
                          </a:rPr>
                          <m:t> </m:t>
                        </m:r>
                      </m:sup>
                      <m:e>
                        <m:r>
                          <a:rPr lang="pt-BR" sz="2000" i="1">
                            <a:latin typeface="Cambria Math" panose="02040503050406030204" pitchFamily="18" charset="0"/>
                          </a:rPr>
                          <m:t>𝑖𝑛𝑡𝑒𝑛𝑠𝑖𝑑𝑎𝑑𝑒</m:t>
                        </m:r>
                        <m:r>
                          <a:rPr lang="pt-BR" sz="2000" i="1">
                            <a:latin typeface="Cambria Math" panose="02040503050406030204" pitchFamily="18" charset="0"/>
                          </a:rPr>
                          <m:t>(</m:t>
                        </m:r>
                        <m:r>
                          <a:rPr lang="pt-BR" sz="2000" i="1">
                            <a:latin typeface="Cambria Math" panose="02040503050406030204" pitchFamily="18" charset="0"/>
                          </a:rPr>
                          <m:t>𝑎𝑏𝑠</m:t>
                        </m:r>
                        <m:d>
                          <m:dPr>
                            <m:ctrlPr>
                              <a:rPr lang="pt-BR" sz="2000" i="1">
                                <a:latin typeface="Cambria Math" panose="02040503050406030204" pitchFamily="18" charset="0"/>
                              </a:rPr>
                            </m:ctrlPr>
                          </m:dPr>
                          <m:e>
                            <m:r>
                              <a:rPr lang="pt-BR" sz="2000" i="1">
                                <a:latin typeface="Cambria Math" panose="02040503050406030204" pitchFamily="18" charset="0"/>
                              </a:rPr>
                              <m:t>𝐼𝑚</m:t>
                            </m:r>
                            <m:r>
                              <a:rPr lang="pt-BR" sz="2000" i="1">
                                <a:latin typeface="Cambria Math" panose="02040503050406030204" pitchFamily="18" charset="0"/>
                              </a:rPr>
                              <m:t>1−</m:t>
                            </m:r>
                            <m:r>
                              <a:rPr lang="pt-BR" sz="2000" i="1">
                                <a:latin typeface="Cambria Math" panose="02040503050406030204" pitchFamily="18" charset="0"/>
                              </a:rPr>
                              <m:t>𝐼𝑚</m:t>
                            </m:r>
                            <m:r>
                              <a:rPr lang="pt-BR" sz="2000" i="1">
                                <a:latin typeface="Cambria Math" panose="02040503050406030204" pitchFamily="18" charset="0"/>
                              </a:rPr>
                              <m:t>2</m:t>
                            </m:r>
                          </m:e>
                        </m:d>
                        <m:r>
                          <a:rPr lang="pt-BR" sz="2000" i="1">
                            <a:latin typeface="Cambria Math" panose="02040503050406030204" pitchFamily="18" charset="0"/>
                          </a:rPr>
                          <m:t>)</m:t>
                        </m:r>
                      </m:e>
                    </m:nary>
                  </m:oMath>
                </a14:m>
                <a:endParaRPr lang="pt-BR" dirty="0" smtClean="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477" t="-727" b="-15698"/>
                </a:stretch>
              </a:blipFill>
            </p:spPr>
            <p:txBody>
              <a:bodyPr/>
              <a:lstStyle/>
              <a:p>
                <a:r>
                  <a:rPr lang="pt-BR">
                    <a:noFill/>
                  </a:rPr>
                  <a:t> </a:t>
                </a:r>
              </a:p>
            </p:txBody>
          </p:sp>
        </mc:Fallback>
      </mc:AlternateContent>
    </p:spTree>
    <p:extLst>
      <p:ext uri="{BB962C8B-B14F-4D97-AF65-F5344CB8AC3E}">
        <p14:creationId xmlns:p14="http://schemas.microsoft.com/office/powerpoint/2010/main" val="3800153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Interpolação</a:t>
            </a:r>
            <a:r>
              <a:rPr lang="en-US" dirty="0" smtClean="0"/>
              <a:t> – Cena </a:t>
            </a:r>
            <a:r>
              <a:rPr lang="en-US" dirty="0" err="1" smtClean="0"/>
              <a:t>externa</a:t>
            </a:r>
            <a:r>
              <a:rPr lang="en-US" dirty="0" smtClean="0"/>
              <a:t> 1</a:t>
            </a:r>
            <a:endParaRPr lang="pt-BR" dirty="0"/>
          </a:p>
        </p:txBody>
      </p:sp>
      <p:pic>
        <p:nvPicPr>
          <p:cNvPr id="8" name="Image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0853" y="4126576"/>
            <a:ext cx="2548544" cy="2548544"/>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0853" y="1378125"/>
            <a:ext cx="2548544" cy="2548544"/>
          </a:xfrm>
          <a:prstGeom prst="rect">
            <a:avLst/>
          </a:prstGeom>
        </p:spPr>
      </p:pic>
      <p:pic>
        <p:nvPicPr>
          <p:cNvPr id="13" name="Imagem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4125997"/>
            <a:ext cx="2547964" cy="2547964"/>
          </a:xfrm>
          <a:prstGeom prst="rect">
            <a:avLst/>
          </a:prstGeom>
        </p:spPr>
      </p:pic>
      <p:pic>
        <p:nvPicPr>
          <p:cNvPr id="14" name="Espaço Reservado para Conteúdo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411" y="1378125"/>
            <a:ext cx="2547964" cy="2547964"/>
          </a:xfrm>
          <a:prstGeom prst="rect">
            <a:avLst/>
          </a:prstGeom>
        </p:spPr>
      </p:pic>
      <p:pic>
        <p:nvPicPr>
          <p:cNvPr id="15" name="Imagem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0411" y="4125997"/>
            <a:ext cx="2547964" cy="2547964"/>
          </a:xfrm>
          <a:prstGeom prst="rect">
            <a:avLst/>
          </a:prstGeom>
        </p:spPr>
      </p:pic>
      <p:pic>
        <p:nvPicPr>
          <p:cNvPr id="16" name="Imagem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1377546"/>
            <a:ext cx="2547964" cy="2547964"/>
          </a:xfrm>
          <a:prstGeom prst="rect">
            <a:avLst/>
          </a:prstGeom>
        </p:spPr>
      </p:pic>
      <p:sp>
        <p:nvSpPr>
          <p:cNvPr id="19" name="CaixaDeTexto 18"/>
          <p:cNvSpPr txBox="1"/>
          <p:nvPr/>
        </p:nvSpPr>
        <p:spPr>
          <a:xfrm>
            <a:off x="9305365" y="1483916"/>
            <a:ext cx="1221809" cy="369332"/>
          </a:xfrm>
          <a:prstGeom prst="rect">
            <a:avLst/>
          </a:prstGeom>
          <a:noFill/>
        </p:spPr>
        <p:txBody>
          <a:bodyPr wrap="none" rtlCol="0">
            <a:spAutoFit/>
          </a:bodyPr>
          <a:lstStyle/>
          <a:p>
            <a:r>
              <a:rPr lang="pt-BR" dirty="0" smtClean="0"/>
              <a:t>Distancia</a:t>
            </a:r>
            <a:endParaRPr lang="pt-BR" dirty="0"/>
          </a:p>
        </p:txBody>
      </p:sp>
      <p:sp>
        <p:nvSpPr>
          <p:cNvPr id="20" name="CaixaDeTexto 19"/>
          <p:cNvSpPr txBox="1"/>
          <p:nvPr/>
        </p:nvSpPr>
        <p:spPr>
          <a:xfrm>
            <a:off x="7608979" y="1139672"/>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21" name="CaixaDeTexto 20"/>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22" name="CaixaDeTexto 21"/>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spTree>
    <p:extLst>
      <p:ext uri="{BB962C8B-B14F-4D97-AF65-F5344CB8AC3E}">
        <p14:creationId xmlns:p14="http://schemas.microsoft.com/office/powerpoint/2010/main" val="2780829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externa 3</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110" y="1278170"/>
            <a:ext cx="2583679" cy="2583679"/>
          </a:xfrm>
        </p:spPr>
      </p:pic>
      <p:sp>
        <p:nvSpPr>
          <p:cNvPr id="4" name="CaixaDeTexto 3"/>
          <p:cNvSpPr txBox="1"/>
          <p:nvPr/>
        </p:nvSpPr>
        <p:spPr>
          <a:xfrm>
            <a:off x="7692841" y="105586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11" y="4189078"/>
            <a:ext cx="2570424" cy="2570424"/>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923" y="1278170"/>
            <a:ext cx="2633909" cy="2633909"/>
          </a:xfrm>
          <a:prstGeom prst="rect">
            <a:avLst/>
          </a:prstGeom>
        </p:spPr>
      </p:pic>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4507" y="4175094"/>
            <a:ext cx="2542967" cy="2542967"/>
          </a:xfrm>
          <a:prstGeom prst="rect">
            <a:avLst/>
          </a:prstGeom>
        </p:spPr>
      </p:pic>
      <p:pic>
        <p:nvPicPr>
          <p:cNvPr id="11" name="Image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4981" y="1278171"/>
            <a:ext cx="2636980" cy="2636980"/>
          </a:xfrm>
          <a:prstGeom prst="rect">
            <a:avLst/>
          </a:prstGeom>
        </p:spPr>
      </p:pic>
      <p:pic>
        <p:nvPicPr>
          <p:cNvPr id="12" name="Imagem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0071" y="4175094"/>
            <a:ext cx="2605300" cy="2605300"/>
          </a:xfrm>
          <a:prstGeom prst="rect">
            <a:avLst/>
          </a:prstGeom>
        </p:spPr>
      </p:pic>
      <p:sp>
        <p:nvSpPr>
          <p:cNvPr id="13" name="CaixaDeTexto 12"/>
          <p:cNvSpPr txBox="1"/>
          <p:nvPr/>
        </p:nvSpPr>
        <p:spPr>
          <a:xfrm>
            <a:off x="9305365" y="1483916"/>
            <a:ext cx="1221809" cy="369332"/>
          </a:xfrm>
          <a:prstGeom prst="rect">
            <a:avLst/>
          </a:prstGeom>
          <a:noFill/>
        </p:spPr>
        <p:txBody>
          <a:bodyPr wrap="none" rtlCol="0">
            <a:spAutoFit/>
          </a:bodyPr>
          <a:lstStyle/>
          <a:p>
            <a:r>
              <a:rPr lang="pt-BR" dirty="0" smtClean="0"/>
              <a:t>Distancia</a:t>
            </a:r>
            <a:endParaRPr lang="pt-BR" dirty="0"/>
          </a:p>
        </p:txBody>
      </p:sp>
    </p:spTree>
    <p:extLst>
      <p:ext uri="{BB962C8B-B14F-4D97-AF65-F5344CB8AC3E}">
        <p14:creationId xmlns:p14="http://schemas.microsoft.com/office/powerpoint/2010/main" val="291918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interna 1</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841" y="1288149"/>
            <a:ext cx="2583426" cy="2583426"/>
          </a:xfrm>
        </p:spPr>
      </p:pic>
      <p:sp>
        <p:nvSpPr>
          <p:cNvPr id="4" name="CaixaDeTexto 3"/>
          <p:cNvSpPr txBox="1"/>
          <p:nvPr/>
        </p:nvSpPr>
        <p:spPr>
          <a:xfrm>
            <a:off x="7791090" y="1014483"/>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393819" y="3902353"/>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41" y="4189078"/>
            <a:ext cx="2583426" cy="2583426"/>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9939" y="1267897"/>
            <a:ext cx="2623930" cy="2623930"/>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9939" y="4148575"/>
            <a:ext cx="2623930" cy="2623930"/>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1541" y="1267897"/>
            <a:ext cx="2644182" cy="2644182"/>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1540" y="4148574"/>
            <a:ext cx="2614203" cy="2614203"/>
          </a:xfrm>
          <a:prstGeom prst="rect">
            <a:avLst/>
          </a:prstGeom>
        </p:spPr>
      </p:pic>
      <p:sp>
        <p:nvSpPr>
          <p:cNvPr id="13" name="CaixaDeTexto 12"/>
          <p:cNvSpPr txBox="1"/>
          <p:nvPr/>
        </p:nvSpPr>
        <p:spPr>
          <a:xfrm>
            <a:off x="9305365" y="1483916"/>
            <a:ext cx="1221809" cy="369332"/>
          </a:xfrm>
          <a:prstGeom prst="rect">
            <a:avLst/>
          </a:prstGeom>
          <a:noFill/>
        </p:spPr>
        <p:txBody>
          <a:bodyPr wrap="none" rtlCol="0">
            <a:spAutoFit/>
          </a:bodyPr>
          <a:lstStyle/>
          <a:p>
            <a:r>
              <a:rPr lang="pt-BR" dirty="0" smtClean="0"/>
              <a:t>Distancia</a:t>
            </a:r>
            <a:endParaRPr lang="pt-BR" dirty="0"/>
          </a:p>
        </p:txBody>
      </p:sp>
    </p:spTree>
    <p:extLst>
      <p:ext uri="{BB962C8B-B14F-4D97-AF65-F5344CB8AC3E}">
        <p14:creationId xmlns:p14="http://schemas.microsoft.com/office/powerpoint/2010/main" val="263546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Cenas</a:t>
            </a:r>
            <a:r>
              <a:rPr lang="en-US" dirty="0" smtClean="0"/>
              <a:t> Renderizadas</a:t>
            </a:r>
            <a:endParaRPr lang="en-US"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normAutofit fontScale="92500" lnSpcReduction="20000"/>
              </a:bodyPr>
              <a:lstStyle/>
              <a:p>
                <a:r>
                  <a:rPr lang="pt-BR" sz="2400" dirty="0" smtClean="0"/>
                  <a:t>Para cada cena de teste utilizamos as interpolações para gerarmos 5 light </a:t>
                </a:r>
                <a:r>
                  <a:rPr lang="pt-BR" sz="2400" dirty="0" err="1" smtClean="0"/>
                  <a:t>probes</a:t>
                </a:r>
                <a:r>
                  <a:rPr lang="pt-BR" sz="2400" dirty="0"/>
                  <a:t>:</a:t>
                </a:r>
                <a:r>
                  <a:rPr lang="pt-BR" sz="2400" dirty="0" smtClean="0"/>
                  <a:t> linear, </a:t>
                </a:r>
                <a:r>
                  <a:rPr lang="pt-BR" sz="2400" dirty="0" err="1" smtClean="0"/>
                  <a:t>lagrange</a:t>
                </a:r>
                <a:r>
                  <a:rPr lang="pt-BR" sz="2400" dirty="0" smtClean="0"/>
                  <a:t>, </a:t>
                </a:r>
                <a:r>
                  <a:rPr lang="pt-BR" sz="2400" dirty="0" err="1" smtClean="0"/>
                  <a:t>gauss</a:t>
                </a:r>
                <a:r>
                  <a:rPr lang="pt-BR" sz="2400" dirty="0" smtClean="0"/>
                  <a:t> </a:t>
                </a:r>
                <a:r>
                  <a:rPr lang="pt-BR" sz="2400" dirty="0" err="1" smtClean="0"/>
                  <a:t>forward</a:t>
                </a:r>
                <a:r>
                  <a:rPr lang="pt-BR" sz="2400" dirty="0" smtClean="0"/>
                  <a:t>, </a:t>
                </a:r>
                <a:r>
                  <a:rPr lang="pt-BR" sz="2400" dirty="0" err="1" smtClean="0"/>
                  <a:t>backward</a:t>
                </a:r>
                <a:r>
                  <a:rPr lang="pt-BR" sz="2400" dirty="0" smtClean="0"/>
                  <a:t>, </a:t>
                </a:r>
                <a:r>
                  <a:rPr lang="pt-BR" sz="2400" dirty="0" err="1" smtClean="0"/>
                  <a:t>stirling</a:t>
                </a:r>
                <a:endParaRPr lang="pt-BR" sz="2400" dirty="0" smtClean="0"/>
              </a:p>
              <a:p>
                <a:endParaRPr lang="pt-BR" dirty="0" smtClean="0"/>
              </a:p>
              <a:p>
                <a:r>
                  <a:rPr lang="pt-BR" sz="2400" dirty="0" smtClean="0"/>
                  <a:t>Definimos um critério simples de distancia entre imagens como:</a:t>
                </a:r>
              </a:p>
              <a:p>
                <a:pPr lvl="1"/>
                <a:r>
                  <a:rPr lang="pt-BR" sz="2000" dirty="0" smtClean="0"/>
                  <a:t>Distância(Im1, Im2) = </a:t>
                </a:r>
                <a14:m>
                  <m:oMath xmlns:m="http://schemas.openxmlformats.org/officeDocument/2006/math">
                    <m:nary>
                      <m:naryPr>
                        <m:chr m:val="∑"/>
                        <m:ctrlPr>
                          <a:rPr lang="pt-BR" sz="2000" i="1" smtClean="0">
                            <a:latin typeface="Cambria Math" panose="02040503050406030204" pitchFamily="18" charset="0"/>
                          </a:rPr>
                        </m:ctrlPr>
                      </m:naryPr>
                      <m:sub>
                        <m:r>
                          <m:rPr>
                            <m:brk m:alnAt="23"/>
                          </m:rPr>
                          <a:rPr lang="pt-BR" sz="2000" b="0" i="1" smtClean="0">
                            <a:latin typeface="Cambria Math" panose="02040503050406030204" pitchFamily="18" charset="0"/>
                          </a:rPr>
                          <m:t>𝑝𝑖𝑥𝑒𝑙</m:t>
                        </m:r>
                      </m:sub>
                      <m:sup>
                        <m:r>
                          <a:rPr lang="en-US" sz="2000" b="0" i="1" smtClean="0">
                            <a:latin typeface="Cambria Math" panose="02040503050406030204" pitchFamily="18" charset="0"/>
                          </a:rPr>
                          <m:t> </m:t>
                        </m:r>
                      </m:sup>
                      <m:e>
                        <m:r>
                          <a:rPr lang="pt-BR" sz="2000" b="0" i="1" smtClean="0">
                            <a:latin typeface="Cambria Math" panose="02040503050406030204" pitchFamily="18" charset="0"/>
                          </a:rPr>
                          <m:t>𝑖𝑛𝑡𝑒𝑛𝑠𝑖𝑑𝑎𝑑𝑒</m:t>
                        </m:r>
                        <m:r>
                          <a:rPr lang="pt-BR" sz="2000" b="0" i="1" smtClean="0">
                            <a:latin typeface="Cambria Math" panose="02040503050406030204" pitchFamily="18" charset="0"/>
                          </a:rPr>
                          <m:t>(</m:t>
                        </m:r>
                        <m:r>
                          <a:rPr lang="pt-BR" sz="2000" b="0" i="1" smtClean="0">
                            <a:latin typeface="Cambria Math" panose="02040503050406030204" pitchFamily="18" charset="0"/>
                          </a:rPr>
                          <m:t>𝑎𝑏𝑠</m:t>
                        </m:r>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𝐼𝑚</m:t>
                            </m:r>
                            <m:r>
                              <a:rPr lang="pt-BR" sz="2000" b="0" i="1" smtClean="0">
                                <a:latin typeface="Cambria Math" panose="02040503050406030204" pitchFamily="18" charset="0"/>
                              </a:rPr>
                              <m:t>1−</m:t>
                            </m:r>
                            <m:r>
                              <a:rPr lang="pt-BR" sz="2000" b="0" i="1" smtClean="0">
                                <a:latin typeface="Cambria Math" panose="02040503050406030204" pitchFamily="18" charset="0"/>
                              </a:rPr>
                              <m:t>𝐼𝑚</m:t>
                            </m:r>
                            <m:r>
                              <a:rPr lang="pt-BR" sz="2000" b="0" i="1" smtClean="0">
                                <a:latin typeface="Cambria Math" panose="02040503050406030204" pitchFamily="18" charset="0"/>
                              </a:rPr>
                              <m:t>2</m:t>
                            </m:r>
                          </m:e>
                        </m:d>
                        <m:r>
                          <a:rPr lang="pt-BR" sz="2000" b="0" i="1" smtClean="0">
                            <a:latin typeface="Cambria Math" panose="02040503050406030204" pitchFamily="18" charset="0"/>
                          </a:rPr>
                          <m:t>)</m:t>
                        </m:r>
                      </m:e>
                    </m:nary>
                  </m:oMath>
                </a14:m>
                <a:endParaRPr lang="pt-BR" dirty="0" smtClean="0"/>
              </a:p>
              <a:p>
                <a:pPr marL="457200" lvl="1" indent="0">
                  <a:buNone/>
                </a:pPr>
                <a:endParaRPr lang="pt-BR" dirty="0" smtClean="0"/>
              </a:p>
              <a:p>
                <a:r>
                  <a:rPr lang="pt-BR" sz="2400" dirty="0" smtClean="0"/>
                  <a:t>Para cada cena de testes escolhemos as duas interpolações que apresentavam distancias mínimas, em relação ao light probe base, para prosseguir para a fase de renderização com o cubo branco</a:t>
                </a:r>
                <a:endParaRPr lang="pt-BR" sz="2400"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477" t="-2616" r="-341"/>
                </a:stretch>
              </a:blipFill>
            </p:spPr>
            <p:txBody>
              <a:bodyPr/>
              <a:lstStyle/>
              <a:p>
                <a:r>
                  <a:rPr lang="pt-BR">
                    <a:noFill/>
                  </a:rPr>
                  <a:t> </a:t>
                </a:r>
              </a:p>
            </p:txBody>
          </p:sp>
        </mc:Fallback>
      </mc:AlternateContent>
    </p:spTree>
    <p:extLst>
      <p:ext uri="{BB962C8B-B14F-4D97-AF65-F5344CB8AC3E}">
        <p14:creationId xmlns:p14="http://schemas.microsoft.com/office/powerpoint/2010/main" val="1500371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Coeficiente de refletância</a:t>
            </a:r>
            <a:endParaRPr lang="pt-BR" dirty="0"/>
          </a:p>
        </p:txBody>
      </p:sp>
      <p:sp>
        <p:nvSpPr>
          <p:cNvPr id="3" name="Espaço Reservado para Conteúdo 2"/>
          <p:cNvSpPr>
            <a:spLocks noGrp="1"/>
          </p:cNvSpPr>
          <p:nvPr>
            <p:ph idx="1"/>
          </p:nvPr>
        </p:nvSpPr>
        <p:spPr>
          <a:xfrm>
            <a:off x="517020" y="1278368"/>
            <a:ext cx="8946541" cy="4195481"/>
          </a:xfrm>
        </p:spPr>
        <p:txBody>
          <a:bodyPr/>
          <a:lstStyle/>
          <a:p>
            <a:r>
              <a:rPr lang="pt-BR" dirty="0" smtClean="0"/>
              <a:t>O coeficiente de refletância da esfera foi determinada</a:t>
            </a:r>
          </a:p>
          <a:p>
            <a:pPr lvl="1"/>
            <a:r>
              <a:rPr lang="pt-BR" dirty="0" smtClean="0"/>
              <a:t>Coeficiente = 1.594594…</a:t>
            </a:r>
          </a:p>
          <a:p>
            <a:r>
              <a:rPr lang="pt-BR" dirty="0" smtClean="0"/>
              <a:t>Mas não foi usado, o coeficiente teve que ser ajustado manualmente para cada cena, variando de 1.8 a 4.6</a:t>
            </a:r>
            <a:endParaRPr lang="pt-B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20" y="3015982"/>
            <a:ext cx="5024590" cy="3603812"/>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228" y="3015982"/>
            <a:ext cx="4844978" cy="3603813"/>
          </a:xfrm>
          <a:prstGeom prst="rect">
            <a:avLst/>
          </a:prstGeom>
        </p:spPr>
      </p:pic>
    </p:spTree>
    <p:extLst>
      <p:ext uri="{BB962C8B-B14F-4D97-AF65-F5344CB8AC3E}">
        <p14:creationId xmlns:p14="http://schemas.microsoft.com/office/powerpoint/2010/main" val="2538957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50"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1</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9" y="1152981"/>
            <a:ext cx="4008120" cy="2654729"/>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570" y="1152981"/>
            <a:ext cx="4008120" cy="265472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7432" y="4113442"/>
            <a:ext cx="4004258" cy="2652171"/>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5450" y="1152982"/>
            <a:ext cx="4008120" cy="2654729"/>
          </a:xfrm>
          <a:prstGeom prst="rect">
            <a:avLst/>
          </a:prstGeom>
        </p:spPr>
      </p:pic>
      <p:sp>
        <p:nvSpPr>
          <p:cNvPr id="8" name="CaixaDeTexto 7"/>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smtClean="0"/>
              <a:t>renderizada</a:t>
            </a:r>
            <a:r>
              <a:rPr lang="pt-BR" sz="1600" dirty="0" smtClean="0"/>
              <a:t>                                           Diferença</a:t>
            </a:r>
            <a:endParaRPr lang="pt-BR" sz="1600" dirty="0"/>
          </a:p>
        </p:txBody>
      </p:sp>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5451" y="4113441"/>
            <a:ext cx="4008120" cy="2654729"/>
          </a:xfrm>
          <a:prstGeom prst="rect">
            <a:avLst/>
          </a:prstGeom>
        </p:spPr>
      </p:pic>
      <p:pic>
        <p:nvPicPr>
          <p:cNvPr id="10" name="Espaço Reservado para Conteú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12163"/>
            <a:ext cx="4008120" cy="2654729"/>
          </a:xfrm>
          <a:prstGeom prst="rect">
            <a:avLst/>
          </a:prstGeom>
        </p:spPr>
      </p:pic>
      <p:sp>
        <p:nvSpPr>
          <p:cNvPr id="11" name="CaixaDeTexto 10"/>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412232" y="4110885"/>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254439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3</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595" y="1152983"/>
            <a:ext cx="4047373" cy="2680728"/>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7375" y="4144455"/>
            <a:ext cx="4048312" cy="268134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968" y="1152983"/>
            <a:ext cx="4048309" cy="268134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152983"/>
            <a:ext cx="4047374" cy="2680728"/>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44766"/>
            <a:ext cx="4047374" cy="2680728"/>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434" y="4144609"/>
            <a:ext cx="4047843" cy="2681039"/>
          </a:xfrm>
          <a:prstGeom prst="rect">
            <a:avLst/>
          </a:prstGeom>
        </p:spPr>
      </p:pic>
      <p:sp>
        <p:nvSpPr>
          <p:cNvPr id="10" name="CaixaDeTexto 9"/>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1" name="CaixaDeTexto 10"/>
          <p:cNvSpPr txBox="1"/>
          <p:nvPr/>
        </p:nvSpPr>
        <p:spPr>
          <a:xfrm>
            <a:off x="11319373" y="4144453"/>
            <a:ext cx="631904" cy="276999"/>
          </a:xfrm>
          <a:prstGeom prst="rect">
            <a:avLst/>
          </a:prstGeom>
          <a:noFill/>
        </p:spPr>
        <p:txBody>
          <a:bodyPr wrap="none" rtlCol="0">
            <a:spAutoFit/>
          </a:bodyPr>
          <a:lstStyle/>
          <a:p>
            <a:r>
              <a:rPr lang="en-US" sz="1200" dirty="0" smtClean="0"/>
              <a:t>Linear</a:t>
            </a:r>
            <a:endParaRPr lang="pt-BR" sz="1200" dirty="0"/>
          </a:p>
        </p:txBody>
      </p:sp>
      <p:sp>
        <p:nvSpPr>
          <p:cNvPr id="12" name="CaixaDeTexto 11"/>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Tree>
    <p:extLst>
      <p:ext uri="{BB962C8B-B14F-4D97-AF65-F5344CB8AC3E}">
        <p14:creationId xmlns:p14="http://schemas.microsoft.com/office/powerpoint/2010/main" val="2490306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Renderização – Cena </a:t>
            </a:r>
            <a:r>
              <a:rPr lang="en-US" dirty="0" err="1" smtClean="0"/>
              <a:t>interna</a:t>
            </a:r>
            <a:r>
              <a:rPr lang="en-US" dirty="0" smtClean="0"/>
              <a:t> 1 </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51379" y="1142227"/>
            <a:ext cx="3871275" cy="256409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1379" y="4154057"/>
            <a:ext cx="3871275" cy="256409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4154057"/>
            <a:ext cx="3871276" cy="256409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0103" y="1142227"/>
            <a:ext cx="3871276" cy="256409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0103" y="4154057"/>
            <a:ext cx="3871276" cy="2564092"/>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1142227"/>
            <a:ext cx="3871276" cy="2564092"/>
          </a:xfrm>
          <a:prstGeom prst="rect">
            <a:avLst/>
          </a:prstGeom>
        </p:spPr>
      </p:pic>
      <p:sp>
        <p:nvSpPr>
          <p:cNvPr id="10" name="CaixaDeTexto 9"/>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
        <p:nvSpPr>
          <p:cNvPr id="11" name="CaixaDeTexto 10"/>
          <p:cNvSpPr txBox="1"/>
          <p:nvPr/>
        </p:nvSpPr>
        <p:spPr>
          <a:xfrm>
            <a:off x="10620820" y="113589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197739" y="4147727"/>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448452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Conclusões</a:t>
            </a:r>
            <a:endParaRPr lang="pt-BR" dirty="0"/>
          </a:p>
        </p:txBody>
      </p:sp>
      <p:sp>
        <p:nvSpPr>
          <p:cNvPr id="3" name="Espaço Reservado para Conteúdo 2"/>
          <p:cNvSpPr>
            <a:spLocks noGrp="1"/>
          </p:cNvSpPr>
          <p:nvPr>
            <p:ph idx="1"/>
          </p:nvPr>
        </p:nvSpPr>
        <p:spPr/>
        <p:txBody>
          <a:bodyPr/>
          <a:lstStyle/>
          <a:p>
            <a:r>
              <a:rPr lang="pt-BR" dirty="0" smtClean="0"/>
              <a:t>Interpolação linear em todos os testes teve a menor ou a segunda menor distancia em relação ao light probe original</a:t>
            </a:r>
          </a:p>
          <a:p>
            <a:r>
              <a:rPr lang="pt-BR" dirty="0" smtClean="0"/>
              <a:t>Gauss </a:t>
            </a:r>
            <a:r>
              <a:rPr lang="pt-BR" dirty="0" err="1" smtClean="0"/>
              <a:t>forward</a:t>
            </a:r>
            <a:r>
              <a:rPr lang="pt-BR" dirty="0" smtClean="0"/>
              <a:t> foi a segunda melhor interpolação, perdendo pra </a:t>
            </a:r>
            <a:r>
              <a:rPr lang="pt-BR" dirty="0" err="1" smtClean="0"/>
              <a:t>lagrange</a:t>
            </a:r>
            <a:r>
              <a:rPr lang="pt-BR" dirty="0" smtClean="0"/>
              <a:t> em apenas um caso</a:t>
            </a:r>
          </a:p>
          <a:p>
            <a:r>
              <a:rPr lang="pt-BR" dirty="0" smtClean="0"/>
              <a:t>Interpolações polinomiais de grau elevado como </a:t>
            </a:r>
            <a:r>
              <a:rPr lang="pt-BR" dirty="0" err="1" smtClean="0"/>
              <a:t>lagrange</a:t>
            </a:r>
            <a:r>
              <a:rPr lang="pt-BR" dirty="0" smtClean="0"/>
              <a:t> ou </a:t>
            </a:r>
            <a:r>
              <a:rPr lang="pt-BR" dirty="0" err="1" smtClean="0"/>
              <a:t>gauss</a:t>
            </a:r>
            <a:r>
              <a:rPr lang="pt-BR" dirty="0" smtClean="0"/>
              <a:t> </a:t>
            </a:r>
            <a:r>
              <a:rPr lang="pt-BR" dirty="0" err="1" smtClean="0"/>
              <a:t>forward</a:t>
            </a:r>
            <a:r>
              <a:rPr lang="pt-BR" dirty="0" smtClean="0"/>
              <a:t>/</a:t>
            </a:r>
            <a:r>
              <a:rPr lang="pt-BR" dirty="0" err="1" smtClean="0"/>
              <a:t>backward</a:t>
            </a:r>
            <a:r>
              <a:rPr lang="pt-BR" dirty="0" smtClean="0"/>
              <a:t> podem gerar um erro muito grande</a:t>
            </a:r>
          </a:p>
          <a:p>
            <a:pPr lvl="1"/>
            <a:r>
              <a:rPr lang="pt-BR" dirty="0" smtClean="0"/>
              <a:t>Áreas pretas nas imagens interpoladas</a:t>
            </a:r>
          </a:p>
          <a:p>
            <a:r>
              <a:rPr lang="pt-BR" dirty="0" smtClean="0"/>
              <a:t>A comparação do cubo não foi satisfatória por ter muitos elementos que não conseguimos capturar de maneira precisa</a:t>
            </a:r>
          </a:p>
          <a:p>
            <a:pPr lvl="1"/>
            <a:r>
              <a:rPr lang="pt-BR" dirty="0" smtClean="0"/>
              <a:t>Coeficiente de refletância da esfera não foi usável no Maya</a:t>
            </a:r>
          </a:p>
          <a:p>
            <a:pPr lvl="1"/>
            <a:r>
              <a:rPr lang="pt-BR" dirty="0" smtClean="0"/>
              <a:t>Modelagem e posicionamento do cubo</a:t>
            </a:r>
            <a:endParaRPr lang="pt-BR" dirty="0"/>
          </a:p>
        </p:txBody>
      </p:sp>
    </p:spTree>
    <p:extLst>
      <p:ext uri="{BB962C8B-B14F-4D97-AF65-F5344CB8AC3E}">
        <p14:creationId xmlns:p14="http://schemas.microsoft.com/office/powerpoint/2010/main" val="3495537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Explorar outros tipos de interpolação locais, como interpolação quadrática ou cubica, de modo a reduzir ou evitar áreas pretas nas imagens </a:t>
            </a:r>
            <a:r>
              <a:rPr lang="pt-BR" dirty="0" smtClean="0"/>
              <a:t>resultantes</a:t>
            </a:r>
            <a:endParaRPr lang="pt-BR" dirty="0" smtClean="0"/>
          </a:p>
        </p:txBody>
      </p:sp>
    </p:spTree>
    <p:extLst>
      <p:ext uri="{BB962C8B-B14F-4D97-AF65-F5344CB8AC3E}">
        <p14:creationId xmlns:p14="http://schemas.microsoft.com/office/powerpoint/2010/main" val="552847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p:txBody>
          <a:bodyPr/>
          <a:lstStyle/>
          <a:p>
            <a:endParaRPr lang="pt-BR" dirty="0"/>
          </a:p>
        </p:txBody>
      </p:sp>
    </p:spTree>
    <p:extLst>
      <p:ext uri="{BB962C8B-B14F-4D97-AF65-F5344CB8AC3E}">
        <p14:creationId xmlns:p14="http://schemas.microsoft.com/office/powerpoint/2010/main" val="1893345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adquiridos!</a:t>
            </a:r>
          </a:p>
          <a:p>
            <a:r>
              <a:rPr lang="pt-BR" sz="2400" dirty="0" smtClean="0"/>
              <a:t>Cena interna e externa</a:t>
            </a:r>
          </a:p>
          <a:p>
            <a:r>
              <a:rPr lang="pt-BR" sz="2400" dirty="0" smtClean="0"/>
              <a:t>18 tomadas para cena externa</a:t>
            </a:r>
          </a:p>
          <a:p>
            <a:r>
              <a:rPr lang="pt-BR" sz="2400" dirty="0" smtClean="0"/>
              <a:t>17 tomadas para cena interna</a:t>
            </a:r>
          </a:p>
          <a:p>
            <a:r>
              <a:rPr lang="en-US" sz="2400" dirty="0" smtClean="0"/>
              <a:t>533 </a:t>
            </a:r>
            <a:r>
              <a:rPr lang="pt-BR" sz="2400" dirty="0" smtClean="0"/>
              <a:t>imagens ao todo</a:t>
            </a:r>
          </a:p>
          <a:p>
            <a:r>
              <a:rPr lang="pt-BR" sz="2400" dirty="0" smtClean="0"/>
              <a:t>Diferença de 30-35 minutos entre cada aquisição</a:t>
            </a:r>
          </a:p>
          <a:p>
            <a:r>
              <a:rPr lang="pt-BR" sz="2400" dirty="0" smtClean="0"/>
              <a:t>Entre as 10:45 até as 20:00 (pausa para almoço apenas)</a:t>
            </a:r>
          </a:p>
          <a:p>
            <a:r>
              <a:rPr lang="pt-BR" sz="2400" dirty="0" smtClean="0"/>
              <a:t>Uso de um cubo branco como referencia para 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625" y="2710787"/>
            <a:ext cx="3847988" cy="3847988"/>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0638" y="2710787"/>
            <a:ext cx="3847988" cy="3847988"/>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52" y="2710787"/>
            <a:ext cx="3847986" cy="3847986"/>
          </a:xfrm>
          <a:prstGeom prst="rect">
            <a:avLst/>
          </a:prstGeom>
        </p:spPr>
      </p:pic>
    </p:spTree>
    <p:extLst>
      <p:ext uri="{BB962C8B-B14F-4D97-AF65-F5344CB8AC3E}">
        <p14:creationId xmlns:p14="http://schemas.microsoft.com/office/powerpoint/2010/main" val="152517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22438" cy="2022438"/>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2438" y="0"/>
            <a:ext cx="2022438" cy="202243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876" y="0"/>
            <a:ext cx="2022438" cy="202243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7313" y="8069"/>
            <a:ext cx="2022438" cy="2022438"/>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752" y="0"/>
            <a:ext cx="2022439" cy="2022439"/>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191" y="16139"/>
            <a:ext cx="2006299" cy="2006299"/>
          </a:xfrm>
          <a:prstGeom prst="rect">
            <a:avLst/>
          </a:prstGeom>
        </p:spPr>
      </p:pic>
      <p:pic>
        <p:nvPicPr>
          <p:cNvPr id="10" name="Imagem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39" y="2173712"/>
            <a:ext cx="2006298" cy="2006298"/>
          </a:xfrm>
          <a:prstGeom prst="rect">
            <a:avLst/>
          </a:prstGeom>
        </p:spPr>
      </p:pic>
      <p:pic>
        <p:nvPicPr>
          <p:cNvPr id="11" name="Imagem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2438" y="2173713"/>
            <a:ext cx="2006298" cy="2006298"/>
          </a:xfrm>
          <a:prstGeom prst="rect">
            <a:avLst/>
          </a:prstGeom>
        </p:spPr>
      </p:pic>
      <p:pic>
        <p:nvPicPr>
          <p:cNvPr id="12" name="Imagem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736" y="2173712"/>
            <a:ext cx="2006298" cy="2006298"/>
          </a:xfrm>
          <a:prstGeom prst="rect">
            <a:avLst/>
          </a:prstGeom>
        </p:spPr>
      </p:pic>
      <p:pic>
        <p:nvPicPr>
          <p:cNvPr id="13" name="Imagem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9243" y="2173712"/>
            <a:ext cx="2006298" cy="2006298"/>
          </a:xfrm>
          <a:prstGeom prst="rect">
            <a:avLst/>
          </a:prstGeom>
        </p:spPr>
      </p:pic>
      <p:pic>
        <p:nvPicPr>
          <p:cNvPr id="14" name="Imagem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9751" y="2169677"/>
            <a:ext cx="2010333" cy="2010333"/>
          </a:xfrm>
          <a:prstGeom prst="rect">
            <a:avLst/>
          </a:prstGeom>
        </p:spPr>
      </p:pic>
      <p:pic>
        <p:nvPicPr>
          <p:cNvPr id="15" name="Imagem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0084" y="2169677"/>
            <a:ext cx="2010333" cy="2010333"/>
          </a:xfrm>
          <a:prstGeom prst="rect">
            <a:avLst/>
          </a:prstGeom>
        </p:spPr>
      </p:pic>
      <p:pic>
        <p:nvPicPr>
          <p:cNvPr id="16" name="Imagem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40" y="4351466"/>
            <a:ext cx="2006298" cy="2006298"/>
          </a:xfrm>
          <a:prstGeom prst="rect">
            <a:avLst/>
          </a:prstGeom>
        </p:spPr>
      </p:pic>
      <p:pic>
        <p:nvPicPr>
          <p:cNvPr id="17" name="Imagem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2438" y="4347429"/>
            <a:ext cx="2010336" cy="2010336"/>
          </a:xfrm>
          <a:prstGeom prst="rect">
            <a:avLst/>
          </a:prstGeom>
        </p:spPr>
      </p:pic>
      <p:pic>
        <p:nvPicPr>
          <p:cNvPr id="18" name="Imagem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4790" y="4339359"/>
            <a:ext cx="2010336" cy="2010336"/>
          </a:xfrm>
          <a:prstGeom prst="rect">
            <a:avLst/>
          </a:prstGeom>
        </p:spPr>
      </p:pic>
      <p:pic>
        <p:nvPicPr>
          <p:cNvPr id="19" name="Imagem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35034" y="4331289"/>
            <a:ext cx="1998229" cy="1998229"/>
          </a:xfrm>
          <a:prstGeom prst="rect">
            <a:avLst/>
          </a:prstGeom>
        </p:spPr>
      </p:pic>
      <p:pic>
        <p:nvPicPr>
          <p:cNvPr id="20" name="Imagem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27208" y="4339358"/>
            <a:ext cx="2006299" cy="2006299"/>
          </a:xfrm>
          <a:prstGeom prst="rect">
            <a:avLst/>
          </a:prstGeom>
        </p:spPr>
      </p:pic>
      <p:pic>
        <p:nvPicPr>
          <p:cNvPr id="21" name="Imagem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5345" y="4339358"/>
            <a:ext cx="2014368" cy="2014368"/>
          </a:xfrm>
          <a:prstGeom prst="rect">
            <a:avLst/>
          </a:prstGeom>
        </p:spPr>
      </p:pic>
    </p:spTree>
    <p:extLst>
      <p:ext uri="{BB962C8B-B14F-4D97-AF65-F5344CB8AC3E}">
        <p14:creationId xmlns:p14="http://schemas.microsoft.com/office/powerpoint/2010/main" val="76644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4461" y="2737877"/>
            <a:ext cx="3677322" cy="3677322"/>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814" y="2737876"/>
            <a:ext cx="3675647" cy="3675647"/>
          </a:xfrm>
          <a:prstGeom prst="rect">
            <a:avLst/>
          </a:prstGeom>
        </p:spPr>
      </p:pic>
      <p:pic>
        <p:nvPicPr>
          <p:cNvPr id="13" name="Espaço Reservado para Conteúdo 12"/>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90456" y="2745164"/>
            <a:ext cx="3668358" cy="3668358"/>
          </a:xfrm>
          <a:prstGeom prst="rect">
            <a:avLst/>
          </a:prstGeom>
        </p:spPr>
      </p:pic>
    </p:spTree>
    <p:extLst>
      <p:ext uri="{BB962C8B-B14F-4D97-AF65-F5344CB8AC3E}">
        <p14:creationId xmlns:p14="http://schemas.microsoft.com/office/powerpoint/2010/main" val="428572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2080</TotalTime>
  <Words>835</Words>
  <Application>Microsoft Office PowerPoint</Application>
  <PresentationFormat>Widescreen</PresentationFormat>
  <Paragraphs>164</Paragraphs>
  <Slides>35</Slides>
  <Notes>10</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35</vt:i4>
      </vt:variant>
    </vt:vector>
  </HeadingPairs>
  <TitlesOfParts>
    <vt:vector size="42"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externos</vt:lpstr>
      <vt:lpstr>Apresentação do PowerPoint</vt:lpstr>
      <vt:lpstr>Light Probes - internos</vt:lpstr>
      <vt:lpstr>Apresentação do PowerPoint</vt:lpstr>
      <vt:lpstr>“Cubo branco”</vt:lpstr>
      <vt:lpstr>Interpolações</vt:lpstr>
      <vt:lpstr>Interpolações</vt:lpstr>
      <vt:lpstr>Testes para as interpolações</vt:lpstr>
      <vt:lpstr>Linear</vt:lpstr>
      <vt:lpstr>Lagrange </vt:lpstr>
      <vt:lpstr>Lagrange</vt:lpstr>
      <vt:lpstr>Gauss forward central difference  </vt:lpstr>
      <vt:lpstr>Gauss Forward</vt:lpstr>
      <vt:lpstr>Gauss backward central difference  </vt:lpstr>
      <vt:lpstr>Gauss Backward</vt:lpstr>
      <vt:lpstr>Stirling </vt:lpstr>
      <vt:lpstr>Código</vt:lpstr>
      <vt:lpstr>Light Probes Interpolados</vt:lpstr>
      <vt:lpstr>Interpolação – Cena externa 1</vt:lpstr>
      <vt:lpstr>Interpolação – Cena externa 3</vt:lpstr>
      <vt:lpstr>Interpolação – Cena interna 1</vt:lpstr>
      <vt:lpstr>Cenas Renderizadas</vt:lpstr>
      <vt:lpstr>Coeficiente de refletância</vt:lpstr>
      <vt:lpstr>Renderização – Cena externa 1</vt:lpstr>
      <vt:lpstr>Renderização – Cena externa 3</vt:lpstr>
      <vt:lpstr>Renderização – Cena interna 1 </vt:lpstr>
      <vt:lpstr>Conclusões</vt:lpstr>
      <vt:lpstr>Próximos passos</vt:lpstr>
      <vt:lpstr>Referências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139</cp:revision>
  <dcterms:created xsi:type="dcterms:W3CDTF">2014-09-04T01:55:39Z</dcterms:created>
  <dcterms:modified xsi:type="dcterms:W3CDTF">2014-12-11T06:36:24Z</dcterms:modified>
</cp:coreProperties>
</file>